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5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  <p:sldMasterId id="2147483668" r:id="rId3"/>
    <p:sldMasterId id="2147483685" r:id="rId4"/>
    <p:sldMasterId id="2147483702" r:id="rId5"/>
    <p:sldMasterId id="2147483719" r:id="rId6"/>
  </p:sldMasterIdLst>
  <p:notesMasterIdLst>
    <p:notesMasterId r:id="rId28"/>
  </p:notesMasterIdLst>
  <p:handoutMasterIdLst>
    <p:handoutMasterId r:id="rId29"/>
  </p:handoutMasterIdLst>
  <p:sldIdLst>
    <p:sldId id="259" r:id="rId7"/>
    <p:sldId id="1742" r:id="rId8"/>
    <p:sldId id="1744" r:id="rId9"/>
    <p:sldId id="1743" r:id="rId10"/>
    <p:sldId id="1745" r:id="rId11"/>
    <p:sldId id="312" r:id="rId12"/>
    <p:sldId id="266" r:id="rId13"/>
    <p:sldId id="280" r:id="rId14"/>
    <p:sldId id="279" r:id="rId15"/>
    <p:sldId id="1724" r:id="rId16"/>
    <p:sldId id="1726" r:id="rId17"/>
    <p:sldId id="276" r:id="rId18"/>
    <p:sldId id="281" r:id="rId19"/>
    <p:sldId id="1727" r:id="rId20"/>
    <p:sldId id="1728" r:id="rId21"/>
    <p:sldId id="1741" r:id="rId22"/>
    <p:sldId id="1746" r:id="rId23"/>
    <p:sldId id="1729" r:id="rId24"/>
    <p:sldId id="1730" r:id="rId25"/>
    <p:sldId id="1731" r:id="rId26"/>
    <p:sldId id="275" r:id="rId27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>
            <p14:sldId id="1742"/>
            <p14:sldId id="1744"/>
            <p14:sldId id="1743"/>
            <p14:sldId id="1745"/>
            <p14:sldId id="312"/>
          </p14:sldIdLst>
        </p14:section>
        <p14:section name="内容页" id="{EB11151C-0E14-47B0-8218-1431BF894351}">
          <p14:sldIdLst>
            <p14:sldId id="266"/>
            <p14:sldId id="280"/>
            <p14:sldId id="279"/>
            <p14:sldId id="1724"/>
            <p14:sldId id="1726"/>
            <p14:sldId id="276"/>
            <p14:sldId id="281"/>
            <p14:sldId id="1727"/>
            <p14:sldId id="1728"/>
            <p14:sldId id="1741"/>
            <p14:sldId id="1746"/>
            <p14:sldId id="1729"/>
            <p14:sldId id="1730"/>
            <p14:sldId id="1731"/>
          </p14:sldIdLst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  <p:ext uri="{EFAFB233-063F-42B5-8137-9DF3F51BA10A}">
      <p15:sldGuideLst xmlns:p15="http://schemas.microsoft.com/office/powerpoint/2012/main">
        <p15:guide id="1" pos="3789">
          <p15:clr>
            <a:srgbClr val="A4A3A4"/>
          </p15:clr>
        </p15:guide>
        <p15:guide id="2" orient="horz" pos="1003">
          <p15:clr>
            <a:srgbClr val="A4A3A4"/>
          </p15:clr>
        </p15:guide>
        <p15:guide id="3" orient="horz" pos="1502">
          <p15:clr>
            <a:srgbClr val="A4A3A4"/>
          </p15:clr>
        </p15:guide>
        <p15:guide id="4" orient="horz" pos="3125">
          <p15:clr>
            <a:srgbClr val="A4A3A4"/>
          </p15:clr>
        </p15:guide>
        <p15:guide id="5" pos="2128">
          <p15:clr>
            <a:srgbClr val="A4A3A4"/>
          </p15:clr>
        </p15:guide>
        <p15:guide id="6" pos="4067">
          <p15:clr>
            <a:srgbClr val="A4A3A4"/>
          </p15:clr>
        </p15:guide>
        <p15:guide id="7" pos="5954">
          <p15:clr>
            <a:srgbClr val="A4A3A4"/>
          </p15:clr>
        </p15:guide>
        <p15:guide id="8" pos="5292">
          <p15:clr>
            <a:srgbClr val="A4A3A4"/>
          </p15:clr>
        </p15:guide>
        <p15:guide id="9" pos="227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5" autoAdjust="0"/>
    <p:restoredTop sz="94289" autoAdjust="0"/>
  </p:normalViewPr>
  <p:slideViewPr>
    <p:cSldViewPr snapToGrid="0" showGuides="1">
      <p:cViewPr varScale="1">
        <p:scale>
          <a:sx n="82" d="100"/>
          <a:sy n="82" d="100"/>
        </p:scale>
        <p:origin x="653" y="72"/>
      </p:cViewPr>
      <p:guideLst>
        <p:guide pos="3789"/>
        <p:guide orient="horz" pos="1003"/>
        <p:guide orient="horz" pos="1502"/>
        <p:guide orient="horz" pos="3125"/>
        <p:guide pos="2128"/>
        <p:guide pos="4067"/>
        <p:guide pos="5954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tags" Target="tags/tag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D7BF96-BE9E-46E2-8D55-6E8BDDC32DAE}" type="doc">
      <dgm:prSet loTypeId="urn:microsoft.com/office/officeart/2005/8/layout/process3#1" loCatId="process" qsTypeId="urn:microsoft.com/office/officeart/2005/8/quickstyle/simple1#1" qsCatId="simple" csTypeId="urn:microsoft.com/office/officeart/2005/8/colors/accent1_2#1" csCatId="accent1" phldr="0"/>
      <dgm:spPr/>
      <dgm:t>
        <a:bodyPr/>
        <a:lstStyle/>
        <a:p>
          <a:endParaRPr lang="zh-CN" altLang="en-US"/>
        </a:p>
      </dgm:t>
    </dgm:pt>
    <dgm:pt modelId="{AC6B50A2-A719-40F2-A025-D428F4ED7AF7}">
      <dgm:prSet phldrT="[文本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Step1</a:t>
          </a:r>
        </a:p>
      </dgm:t>
    </dgm:pt>
    <dgm:pt modelId="{CA8D0332-16E7-482E-9342-B84A5B6AB1E4}" type="parTrans" cxnId="{0BF30361-995B-4430-9BE4-5F2C11A871F8}">
      <dgm:prSet/>
      <dgm:spPr/>
      <dgm:t>
        <a:bodyPr/>
        <a:lstStyle/>
        <a:p>
          <a:endParaRPr lang="zh-CN" altLang="en-US"/>
        </a:p>
      </dgm:t>
    </dgm:pt>
    <dgm:pt modelId="{90A52E01-7D27-4B54-9739-4258B1F7A655}" type="sibTrans" cxnId="{0BF30361-995B-4430-9BE4-5F2C11A871F8}">
      <dgm:prSet/>
      <dgm:spPr/>
      <dgm:t>
        <a:bodyPr/>
        <a:lstStyle/>
        <a:p>
          <a:endParaRPr lang="zh-CN" altLang="en-US"/>
        </a:p>
      </dgm:t>
    </dgm:pt>
    <dgm:pt modelId="{65F927D4-D7F1-4982-AC1F-B5F18269B929}">
      <dgm:prSet phldrT="[文本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en-US" altLang="zh-CN"/>
            <a:t>MobileNet</a:t>
          </a:r>
          <a:r>
            <a:rPr lang="zh-CN" altLang="en-US"/>
            <a:t>学习与理解</a:t>
          </a:r>
        </a:p>
      </dgm:t>
    </dgm:pt>
    <dgm:pt modelId="{C9B16F22-83D1-4297-A902-69664AD8C3E2}" type="parTrans" cxnId="{AB41046D-B951-4BEC-A05B-BBCE1593862C}">
      <dgm:prSet/>
      <dgm:spPr/>
      <dgm:t>
        <a:bodyPr/>
        <a:lstStyle/>
        <a:p>
          <a:endParaRPr lang="zh-CN" altLang="en-US"/>
        </a:p>
      </dgm:t>
    </dgm:pt>
    <dgm:pt modelId="{05162CEF-0ED0-483E-A0C3-3EE6FC938A4C}" type="sibTrans" cxnId="{AB41046D-B951-4BEC-A05B-BBCE1593862C}">
      <dgm:prSet/>
      <dgm:spPr/>
      <dgm:t>
        <a:bodyPr/>
        <a:lstStyle/>
        <a:p>
          <a:endParaRPr lang="zh-CN" altLang="en-US"/>
        </a:p>
      </dgm:t>
    </dgm:pt>
    <dgm:pt modelId="{2B256A3B-9A19-426A-82BB-755529D7FE90}">
      <dgm:prSet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en-US" altLang="zh-CN"/>
            <a:t>Onnx</a:t>
          </a:r>
          <a:r>
            <a:rPr lang="zh-CN" altLang="en-US"/>
            <a:t>文件解析</a:t>
          </a:r>
          <a:r>
            <a:rPr lang="zh-CN" altLang="en-US" kern="1200" dirty="0">
              <a:ea typeface="黑体" pitchFamily="49" charset="-122"/>
              <a:sym typeface="+mn-ea"/>
            </a:rPr>
            <a:t>得到神经网络拓扑结构及权重</a:t>
          </a:r>
          <a:endParaRPr lang="zh-CN" altLang="en-US"/>
        </a:p>
      </dgm:t>
    </dgm:pt>
    <dgm:pt modelId="{14A8F106-9053-4887-B742-2A9FB7D4E32E}" type="parTrans" cxnId="{23001874-4C2C-48F6-B526-4EDB7B1053BC}">
      <dgm:prSet/>
      <dgm:spPr/>
    </dgm:pt>
    <dgm:pt modelId="{05D48EEF-55C3-4C1B-A5EC-558F387C4D0D}" type="sibTrans" cxnId="{23001874-4C2C-48F6-B526-4EDB7B1053BC}">
      <dgm:prSet/>
      <dgm:spPr/>
    </dgm:pt>
    <dgm:pt modelId="{4063E92F-EF63-4941-A01A-382F576CE1C0}">
      <dgm:prSet phldrT="[文本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Step2</a:t>
          </a:r>
        </a:p>
      </dgm:t>
    </dgm:pt>
    <dgm:pt modelId="{A5CA5D61-00C1-4E45-8F42-D1FDF0647EC5}" type="parTrans" cxnId="{7A7A56EE-EC35-4128-8A68-54888F546E4C}">
      <dgm:prSet/>
      <dgm:spPr/>
      <dgm:t>
        <a:bodyPr/>
        <a:lstStyle/>
        <a:p>
          <a:endParaRPr lang="zh-CN" altLang="en-US"/>
        </a:p>
      </dgm:t>
    </dgm:pt>
    <dgm:pt modelId="{805FEA0E-556F-4342-BBA0-B0908DC92DA2}" type="sibTrans" cxnId="{7A7A56EE-EC35-4128-8A68-54888F546E4C}">
      <dgm:prSet/>
      <dgm:spPr/>
      <dgm:t>
        <a:bodyPr/>
        <a:lstStyle/>
        <a:p>
          <a:endParaRPr lang="zh-CN" altLang="en-US"/>
        </a:p>
      </dgm:t>
    </dgm:pt>
    <dgm:pt modelId="{9F90E17E-D5B8-4493-81C7-6BA6A294E0F3}">
      <dgm:prSet phldrT="[文本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en-US" altLang="zh-CN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rPr>
            <a:t>Cuda</a:t>
          </a:r>
          <a:r>
            <a:rPr lang="zh-CN" altLang="en-US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rPr>
            <a:t>编程实现卷积，矩阵求和，矩阵乘法操作</a:t>
          </a:r>
        </a:p>
      </dgm:t>
    </dgm:pt>
    <dgm:pt modelId="{DA9881DA-8597-4D4C-984B-159444123D63}" type="parTrans" cxnId="{3FB366E9-2B21-4F31-88AA-C17437297969}">
      <dgm:prSet/>
      <dgm:spPr/>
      <dgm:t>
        <a:bodyPr/>
        <a:lstStyle/>
        <a:p>
          <a:endParaRPr lang="zh-CN" altLang="en-US"/>
        </a:p>
      </dgm:t>
    </dgm:pt>
    <dgm:pt modelId="{E43E321E-C2A1-4DAD-9F35-C04C232EC0A3}" type="sibTrans" cxnId="{3FB366E9-2B21-4F31-88AA-C17437297969}">
      <dgm:prSet/>
      <dgm:spPr/>
      <dgm:t>
        <a:bodyPr/>
        <a:lstStyle/>
        <a:p>
          <a:endParaRPr lang="zh-CN" altLang="en-US"/>
        </a:p>
      </dgm:t>
    </dgm:pt>
    <dgm:pt modelId="{CE445712-82B2-4188-9185-CD596A7AC380}">
      <dgm:prSet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en-US" altLang="zh-CN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rPr>
            <a:t>C++</a:t>
          </a:r>
          <a:r>
            <a:rPr lang="zh-CN" altLang="en-US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rPr>
            <a:t>编程实现网络的拓扑结构</a:t>
          </a:r>
          <a:endParaRPr lang="zh-CN" altLang="en-US"/>
        </a:p>
      </dgm:t>
    </dgm:pt>
    <dgm:pt modelId="{062FCDAC-F381-457C-958E-28DE6C9A683A}" type="parTrans" cxnId="{2911E23E-4FA5-4E8F-AE1D-12498976597B}">
      <dgm:prSet/>
      <dgm:spPr/>
    </dgm:pt>
    <dgm:pt modelId="{2F34F59D-C7E9-48DC-9D4E-7FCDC2212E0A}" type="sibTrans" cxnId="{2911E23E-4FA5-4E8F-AE1D-12498976597B}">
      <dgm:prSet/>
      <dgm:spPr/>
    </dgm:pt>
    <dgm:pt modelId="{17FA48D7-57D5-4407-BDCA-3A8744ACC348}">
      <dgm:prSet phldrT="[文本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Step3</a:t>
          </a:r>
        </a:p>
      </dgm:t>
    </dgm:pt>
    <dgm:pt modelId="{2A089BA2-5E83-43ED-9D96-11C83CD15C65}" type="parTrans" cxnId="{22C74BD1-B6CA-4AA3-A059-E9A35DBE228C}">
      <dgm:prSet/>
      <dgm:spPr/>
      <dgm:t>
        <a:bodyPr/>
        <a:lstStyle/>
        <a:p>
          <a:endParaRPr lang="zh-CN" altLang="en-US"/>
        </a:p>
      </dgm:t>
    </dgm:pt>
    <dgm:pt modelId="{4383F0BC-0D83-48CE-B1F6-711566ABE98F}" type="sibTrans" cxnId="{22C74BD1-B6CA-4AA3-A059-E9A35DBE228C}">
      <dgm:prSet/>
      <dgm:spPr/>
      <dgm:t>
        <a:bodyPr/>
        <a:lstStyle/>
        <a:p>
          <a:endParaRPr lang="zh-CN" altLang="en-US"/>
        </a:p>
      </dgm:t>
    </dgm:pt>
    <dgm:pt modelId="{60A5E316-DBCD-46FA-A96F-5F85A99184D7}">
      <dgm:prSet phldrT="[文本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zh-CN" altLang="en-US"/>
            <a:t>正确性测试</a:t>
          </a:r>
        </a:p>
      </dgm:t>
    </dgm:pt>
    <dgm:pt modelId="{F0E5B90A-FF5C-4AA9-B7DF-2EDF2654CFB9}" type="parTrans" cxnId="{5C7ED67B-A12D-4173-B018-503A105AFBDC}">
      <dgm:prSet/>
      <dgm:spPr/>
      <dgm:t>
        <a:bodyPr/>
        <a:lstStyle/>
        <a:p>
          <a:endParaRPr lang="zh-CN" altLang="en-US"/>
        </a:p>
      </dgm:t>
    </dgm:pt>
    <dgm:pt modelId="{B0B06B31-636B-447E-A647-C07BB9602269}" type="sibTrans" cxnId="{5C7ED67B-A12D-4173-B018-503A105AFBDC}">
      <dgm:prSet/>
      <dgm:spPr/>
      <dgm:t>
        <a:bodyPr/>
        <a:lstStyle/>
        <a:p>
          <a:endParaRPr lang="zh-CN" altLang="en-US"/>
        </a:p>
      </dgm:t>
    </dgm:pt>
    <dgm:pt modelId="{C7AD1576-FE39-4A47-A0E1-A138B2C67961}">
      <dgm:prSet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zh-CN" altLang="en-US"/>
            <a:t>瓶颈分析与优化</a:t>
          </a:r>
        </a:p>
      </dgm:t>
    </dgm:pt>
    <dgm:pt modelId="{EA27D6D7-DE3E-422B-813E-4D21CCA1FA75}" type="parTrans" cxnId="{FAD28CDA-C64B-4DF8-9A40-DDCD8F2C2A55}">
      <dgm:prSet/>
      <dgm:spPr/>
    </dgm:pt>
    <dgm:pt modelId="{3909A6B0-516B-4EAB-89FD-9BF0DB7440FA}" type="sibTrans" cxnId="{FAD28CDA-C64B-4DF8-9A40-DDCD8F2C2A55}">
      <dgm:prSet/>
      <dgm:spPr/>
    </dgm:pt>
    <dgm:pt modelId="{FAE446EB-01D2-4B08-AC46-C0FDBFD00C8F}">
      <dgm:prSet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zh-CN" altLang="en-US"/>
            <a:t>与</a:t>
          </a:r>
          <a:r>
            <a:rPr lang="en-US" altLang="zh-CN"/>
            <a:t>cudnn</a:t>
          </a:r>
          <a:r>
            <a:rPr lang="zh-CN" altLang="en-US"/>
            <a:t>实现版本对比</a:t>
          </a:r>
        </a:p>
      </dgm:t>
    </dgm:pt>
    <dgm:pt modelId="{F1AD7F96-D165-4585-BA2D-35EA2C6790B9}" type="parTrans" cxnId="{1D186FD3-B7F2-447B-9046-AE9DD1C11177}">
      <dgm:prSet/>
      <dgm:spPr/>
    </dgm:pt>
    <dgm:pt modelId="{648D9F49-68B6-4964-BA2B-1999FF2C66E7}" type="sibTrans" cxnId="{1D186FD3-B7F2-447B-9046-AE9DD1C11177}">
      <dgm:prSet/>
      <dgm:spPr/>
    </dgm:pt>
    <dgm:pt modelId="{F3555292-3C89-4C4F-B4D0-0FA2ACFFACE8}" type="pres">
      <dgm:prSet presAssocID="{D9D7BF96-BE9E-46E2-8D55-6E8BDDC32DAE}" presName="linearFlow" presStyleCnt="0">
        <dgm:presLayoutVars>
          <dgm:dir/>
          <dgm:animLvl val="lvl"/>
          <dgm:resizeHandles val="exact"/>
        </dgm:presLayoutVars>
      </dgm:prSet>
      <dgm:spPr/>
    </dgm:pt>
    <dgm:pt modelId="{79D35C4A-2DDE-4255-A36A-ADCDCA47CC6C}" type="pres">
      <dgm:prSet presAssocID="{AC6B50A2-A719-40F2-A025-D428F4ED7AF7}" presName="composite" presStyleCnt="0"/>
      <dgm:spPr/>
    </dgm:pt>
    <dgm:pt modelId="{B86100E6-FA30-4C22-BB39-BB56D8302BB8}" type="pres">
      <dgm:prSet presAssocID="{AC6B50A2-A719-40F2-A025-D428F4ED7AF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74B0135-3D37-42AD-9C7C-5E6A5C184B2C}" type="pres">
      <dgm:prSet presAssocID="{AC6B50A2-A719-40F2-A025-D428F4ED7AF7}" presName="parSh" presStyleLbl="node1" presStyleIdx="0" presStyleCnt="3"/>
      <dgm:spPr/>
    </dgm:pt>
    <dgm:pt modelId="{001A35F5-21FE-42CC-AB17-5CF1D5339814}" type="pres">
      <dgm:prSet presAssocID="{AC6B50A2-A719-40F2-A025-D428F4ED7AF7}" presName="desTx" presStyleLbl="fgAcc1" presStyleIdx="0" presStyleCnt="3">
        <dgm:presLayoutVars>
          <dgm:bulletEnabled val="1"/>
        </dgm:presLayoutVars>
      </dgm:prSet>
      <dgm:spPr/>
    </dgm:pt>
    <dgm:pt modelId="{B6B4705E-C06A-4375-BD9F-C3441DAF21BE}" type="pres">
      <dgm:prSet presAssocID="{90A52E01-7D27-4B54-9739-4258B1F7A655}" presName="sibTrans" presStyleLbl="sibTrans2D1" presStyleIdx="0" presStyleCnt="2"/>
      <dgm:spPr/>
    </dgm:pt>
    <dgm:pt modelId="{ED62B532-DB81-4F8C-8542-7A394D40EFE0}" type="pres">
      <dgm:prSet presAssocID="{90A52E01-7D27-4B54-9739-4258B1F7A655}" presName="connTx" presStyleLbl="sibTrans2D1" presStyleIdx="0" presStyleCnt="2"/>
      <dgm:spPr/>
    </dgm:pt>
    <dgm:pt modelId="{67D84011-3E5C-4961-AC6D-73EE4C0D9D9E}" type="pres">
      <dgm:prSet presAssocID="{4063E92F-EF63-4941-A01A-382F576CE1C0}" presName="composite" presStyleCnt="0"/>
      <dgm:spPr/>
    </dgm:pt>
    <dgm:pt modelId="{94A44E30-95D2-471A-A75E-32D090A8680F}" type="pres">
      <dgm:prSet presAssocID="{4063E92F-EF63-4941-A01A-382F576CE1C0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BC9164B6-8CF0-4879-A265-B22456BE4CF2}" type="pres">
      <dgm:prSet presAssocID="{4063E92F-EF63-4941-A01A-382F576CE1C0}" presName="parSh" presStyleLbl="node1" presStyleIdx="1" presStyleCnt="3"/>
      <dgm:spPr/>
    </dgm:pt>
    <dgm:pt modelId="{178AD051-CF63-4F1B-9A8E-BC50021CDB7D}" type="pres">
      <dgm:prSet presAssocID="{4063E92F-EF63-4941-A01A-382F576CE1C0}" presName="desTx" presStyleLbl="fgAcc1" presStyleIdx="1" presStyleCnt="3">
        <dgm:presLayoutVars>
          <dgm:bulletEnabled val="1"/>
        </dgm:presLayoutVars>
      </dgm:prSet>
      <dgm:spPr/>
    </dgm:pt>
    <dgm:pt modelId="{0399D8D5-1252-4D85-9101-B99A296595E1}" type="pres">
      <dgm:prSet presAssocID="{805FEA0E-556F-4342-BBA0-B0908DC92DA2}" presName="sibTrans" presStyleLbl="sibTrans2D1" presStyleIdx="1" presStyleCnt="2"/>
      <dgm:spPr/>
    </dgm:pt>
    <dgm:pt modelId="{BCFE3D79-E4D8-4EBE-AED5-0EB76B28E72B}" type="pres">
      <dgm:prSet presAssocID="{805FEA0E-556F-4342-BBA0-B0908DC92DA2}" presName="connTx" presStyleLbl="sibTrans2D1" presStyleIdx="1" presStyleCnt="2"/>
      <dgm:spPr/>
    </dgm:pt>
    <dgm:pt modelId="{6724A8C1-637F-4638-A7B5-5DD808170576}" type="pres">
      <dgm:prSet presAssocID="{17FA48D7-57D5-4407-BDCA-3A8744ACC348}" presName="composite" presStyleCnt="0"/>
      <dgm:spPr/>
    </dgm:pt>
    <dgm:pt modelId="{EC30A750-D082-471F-8BF1-F23E72F32805}" type="pres">
      <dgm:prSet presAssocID="{17FA48D7-57D5-4407-BDCA-3A8744ACC34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1B51A25-BC1E-4A01-8D9E-AE2F8BBE02A0}" type="pres">
      <dgm:prSet presAssocID="{17FA48D7-57D5-4407-BDCA-3A8744ACC348}" presName="parSh" presStyleLbl="node1" presStyleIdx="2" presStyleCnt="3"/>
      <dgm:spPr/>
    </dgm:pt>
    <dgm:pt modelId="{A049FDA1-9B71-4C54-9B2E-EB8FFCDFB2F4}" type="pres">
      <dgm:prSet presAssocID="{17FA48D7-57D5-4407-BDCA-3A8744ACC34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69828A00-2F7B-4A66-BBA4-67B9A47D94AD}" type="presOf" srcId="{CE445712-82B2-4188-9185-CD596A7AC380}" destId="{178AD051-CF63-4F1B-9A8E-BC50021CDB7D}" srcOrd="0" destOrd="1" presId="urn:microsoft.com/office/officeart/2005/8/layout/process3#1"/>
    <dgm:cxn modelId="{57CAE80B-FA92-4A75-8136-8B706E410E44}" type="presOf" srcId="{90A52E01-7D27-4B54-9739-4258B1F7A655}" destId="{ED62B532-DB81-4F8C-8542-7A394D40EFE0}" srcOrd="1" destOrd="0" presId="urn:microsoft.com/office/officeart/2005/8/layout/process3#1"/>
    <dgm:cxn modelId="{2A042414-CC4D-4AF1-B612-7D1DDB0CE97B}" type="presOf" srcId="{2B256A3B-9A19-426A-82BB-755529D7FE90}" destId="{001A35F5-21FE-42CC-AB17-5CF1D5339814}" srcOrd="0" destOrd="1" presId="urn:microsoft.com/office/officeart/2005/8/layout/process3#1"/>
    <dgm:cxn modelId="{3E346822-5256-4355-B044-4FC55DE620F7}" type="presOf" srcId="{17FA48D7-57D5-4407-BDCA-3A8744ACC348}" destId="{11B51A25-BC1E-4A01-8D9E-AE2F8BBE02A0}" srcOrd="0" destOrd="0" presId="urn:microsoft.com/office/officeart/2005/8/layout/process3#1"/>
    <dgm:cxn modelId="{715C2134-B14D-4D9E-9AEF-E9826C12A4EE}" type="presOf" srcId="{9F90E17E-D5B8-4493-81C7-6BA6A294E0F3}" destId="{178AD051-CF63-4F1B-9A8E-BC50021CDB7D}" srcOrd="0" destOrd="0" presId="urn:microsoft.com/office/officeart/2005/8/layout/process3#1"/>
    <dgm:cxn modelId="{2911E23E-4FA5-4E8F-AE1D-12498976597B}" srcId="{4063E92F-EF63-4941-A01A-382F576CE1C0}" destId="{CE445712-82B2-4188-9185-CD596A7AC380}" srcOrd="1" destOrd="0" parTransId="{062FCDAC-F381-457C-958E-28DE6C9A683A}" sibTransId="{2F34F59D-C7E9-48DC-9D4E-7FCDC2212E0A}"/>
    <dgm:cxn modelId="{0BF30361-995B-4430-9BE4-5F2C11A871F8}" srcId="{D9D7BF96-BE9E-46E2-8D55-6E8BDDC32DAE}" destId="{AC6B50A2-A719-40F2-A025-D428F4ED7AF7}" srcOrd="0" destOrd="0" parTransId="{CA8D0332-16E7-482E-9342-B84A5B6AB1E4}" sibTransId="{90A52E01-7D27-4B54-9739-4258B1F7A655}"/>
    <dgm:cxn modelId="{03E37963-AB24-400A-AEFF-89A97CC220CE}" type="presOf" srcId="{90A52E01-7D27-4B54-9739-4258B1F7A655}" destId="{B6B4705E-C06A-4375-BD9F-C3441DAF21BE}" srcOrd="0" destOrd="0" presId="urn:microsoft.com/office/officeart/2005/8/layout/process3#1"/>
    <dgm:cxn modelId="{44DB3045-7F88-46C1-ADCC-5B05F8B76F15}" type="presOf" srcId="{4063E92F-EF63-4941-A01A-382F576CE1C0}" destId="{94A44E30-95D2-471A-A75E-32D090A8680F}" srcOrd="1" destOrd="0" presId="urn:microsoft.com/office/officeart/2005/8/layout/process3#1"/>
    <dgm:cxn modelId="{F0C09E45-F593-4956-934A-4952B2373EA6}" type="presOf" srcId="{AC6B50A2-A719-40F2-A025-D428F4ED7AF7}" destId="{E74B0135-3D37-42AD-9C7C-5E6A5C184B2C}" srcOrd="0" destOrd="0" presId="urn:microsoft.com/office/officeart/2005/8/layout/process3#1"/>
    <dgm:cxn modelId="{58776C66-ACE7-4814-808A-7E68CD3F7CAB}" type="presOf" srcId="{C7AD1576-FE39-4A47-A0E1-A138B2C67961}" destId="{A049FDA1-9B71-4C54-9B2E-EB8FFCDFB2F4}" srcOrd="0" destOrd="1" presId="urn:microsoft.com/office/officeart/2005/8/layout/process3#1"/>
    <dgm:cxn modelId="{EAA2186A-37DF-4BEB-AD25-862BCF656AA5}" type="presOf" srcId="{4063E92F-EF63-4941-A01A-382F576CE1C0}" destId="{BC9164B6-8CF0-4879-A265-B22456BE4CF2}" srcOrd="0" destOrd="0" presId="urn:microsoft.com/office/officeart/2005/8/layout/process3#1"/>
    <dgm:cxn modelId="{AB41046D-B951-4BEC-A05B-BBCE1593862C}" srcId="{AC6B50A2-A719-40F2-A025-D428F4ED7AF7}" destId="{65F927D4-D7F1-4982-AC1F-B5F18269B929}" srcOrd="0" destOrd="0" parTransId="{C9B16F22-83D1-4297-A902-69664AD8C3E2}" sibTransId="{05162CEF-0ED0-483E-A0C3-3EE6FC938A4C}"/>
    <dgm:cxn modelId="{23001874-4C2C-48F6-B526-4EDB7B1053BC}" srcId="{AC6B50A2-A719-40F2-A025-D428F4ED7AF7}" destId="{2B256A3B-9A19-426A-82BB-755529D7FE90}" srcOrd="1" destOrd="0" parTransId="{14A8F106-9053-4887-B742-2A9FB7D4E32E}" sibTransId="{05D48EEF-55C3-4C1B-A5EC-558F387C4D0D}"/>
    <dgm:cxn modelId="{3CFE4F59-BE3A-4D49-BAF5-67BC3FC494B7}" type="presOf" srcId="{805FEA0E-556F-4342-BBA0-B0908DC92DA2}" destId="{0399D8D5-1252-4D85-9101-B99A296595E1}" srcOrd="0" destOrd="0" presId="urn:microsoft.com/office/officeart/2005/8/layout/process3#1"/>
    <dgm:cxn modelId="{5C7ED67B-A12D-4173-B018-503A105AFBDC}" srcId="{17FA48D7-57D5-4407-BDCA-3A8744ACC348}" destId="{60A5E316-DBCD-46FA-A96F-5F85A99184D7}" srcOrd="0" destOrd="0" parTransId="{F0E5B90A-FF5C-4AA9-B7DF-2EDF2654CFB9}" sibTransId="{B0B06B31-636B-447E-A647-C07BB9602269}"/>
    <dgm:cxn modelId="{BB981F84-B8E2-4A88-B094-765E5A0D7FC7}" type="presOf" srcId="{D9D7BF96-BE9E-46E2-8D55-6E8BDDC32DAE}" destId="{F3555292-3C89-4C4F-B4D0-0FA2ACFFACE8}" srcOrd="0" destOrd="0" presId="urn:microsoft.com/office/officeart/2005/8/layout/process3#1"/>
    <dgm:cxn modelId="{D6100889-E737-4EEE-B031-D06DFD676B71}" type="presOf" srcId="{17FA48D7-57D5-4407-BDCA-3A8744ACC348}" destId="{EC30A750-D082-471F-8BF1-F23E72F32805}" srcOrd="1" destOrd="0" presId="urn:microsoft.com/office/officeart/2005/8/layout/process3#1"/>
    <dgm:cxn modelId="{9F782090-C4DC-46CE-8EEB-990386ECC094}" type="presOf" srcId="{805FEA0E-556F-4342-BBA0-B0908DC92DA2}" destId="{BCFE3D79-E4D8-4EBE-AED5-0EB76B28E72B}" srcOrd="1" destOrd="0" presId="urn:microsoft.com/office/officeart/2005/8/layout/process3#1"/>
    <dgm:cxn modelId="{87835F92-11ED-454D-984F-5768B1DB9B38}" type="presOf" srcId="{AC6B50A2-A719-40F2-A025-D428F4ED7AF7}" destId="{B86100E6-FA30-4C22-BB39-BB56D8302BB8}" srcOrd="1" destOrd="0" presId="urn:microsoft.com/office/officeart/2005/8/layout/process3#1"/>
    <dgm:cxn modelId="{08D903A9-13BA-49F0-B526-F56846F78ECC}" type="presOf" srcId="{FAE446EB-01D2-4B08-AC46-C0FDBFD00C8F}" destId="{A049FDA1-9B71-4C54-9B2E-EB8FFCDFB2F4}" srcOrd="0" destOrd="2" presId="urn:microsoft.com/office/officeart/2005/8/layout/process3#1"/>
    <dgm:cxn modelId="{22C74BD1-B6CA-4AA3-A059-E9A35DBE228C}" srcId="{D9D7BF96-BE9E-46E2-8D55-6E8BDDC32DAE}" destId="{17FA48D7-57D5-4407-BDCA-3A8744ACC348}" srcOrd="2" destOrd="0" parTransId="{2A089BA2-5E83-43ED-9D96-11C83CD15C65}" sibTransId="{4383F0BC-0D83-48CE-B1F6-711566ABE98F}"/>
    <dgm:cxn modelId="{1D186FD3-B7F2-447B-9046-AE9DD1C11177}" srcId="{17FA48D7-57D5-4407-BDCA-3A8744ACC348}" destId="{FAE446EB-01D2-4B08-AC46-C0FDBFD00C8F}" srcOrd="2" destOrd="0" parTransId="{F1AD7F96-D165-4585-BA2D-35EA2C6790B9}" sibTransId="{648D9F49-68B6-4964-BA2B-1999FF2C66E7}"/>
    <dgm:cxn modelId="{FAD28CDA-C64B-4DF8-9A40-DDCD8F2C2A55}" srcId="{17FA48D7-57D5-4407-BDCA-3A8744ACC348}" destId="{C7AD1576-FE39-4A47-A0E1-A138B2C67961}" srcOrd="1" destOrd="0" parTransId="{EA27D6D7-DE3E-422B-813E-4D21CCA1FA75}" sibTransId="{3909A6B0-516B-4EAB-89FD-9BF0DB7440FA}"/>
    <dgm:cxn modelId="{3FB366E9-2B21-4F31-88AA-C17437297969}" srcId="{4063E92F-EF63-4941-A01A-382F576CE1C0}" destId="{9F90E17E-D5B8-4493-81C7-6BA6A294E0F3}" srcOrd="0" destOrd="0" parTransId="{DA9881DA-8597-4D4C-984B-159444123D63}" sibTransId="{E43E321E-C2A1-4DAD-9F35-C04C232EC0A3}"/>
    <dgm:cxn modelId="{569CD8ED-72B2-4C30-8542-51119E4A7F67}" type="presOf" srcId="{60A5E316-DBCD-46FA-A96F-5F85A99184D7}" destId="{A049FDA1-9B71-4C54-9B2E-EB8FFCDFB2F4}" srcOrd="0" destOrd="0" presId="urn:microsoft.com/office/officeart/2005/8/layout/process3#1"/>
    <dgm:cxn modelId="{7A7A56EE-EC35-4128-8A68-54888F546E4C}" srcId="{D9D7BF96-BE9E-46E2-8D55-6E8BDDC32DAE}" destId="{4063E92F-EF63-4941-A01A-382F576CE1C0}" srcOrd="1" destOrd="0" parTransId="{A5CA5D61-00C1-4E45-8F42-D1FDF0647EC5}" sibTransId="{805FEA0E-556F-4342-BBA0-B0908DC92DA2}"/>
    <dgm:cxn modelId="{8AFEBDF9-7D84-4305-A32F-41BC974C0760}" type="presOf" srcId="{65F927D4-D7F1-4982-AC1F-B5F18269B929}" destId="{001A35F5-21FE-42CC-AB17-5CF1D5339814}" srcOrd="0" destOrd="0" presId="urn:microsoft.com/office/officeart/2005/8/layout/process3#1"/>
    <dgm:cxn modelId="{130ED865-50CF-431C-9FC9-3431815FB90D}" type="presParOf" srcId="{F3555292-3C89-4C4F-B4D0-0FA2ACFFACE8}" destId="{79D35C4A-2DDE-4255-A36A-ADCDCA47CC6C}" srcOrd="0" destOrd="0" presId="urn:microsoft.com/office/officeart/2005/8/layout/process3#1"/>
    <dgm:cxn modelId="{8C9D3363-BAAD-4088-B7EA-A06D04DE1903}" type="presParOf" srcId="{79D35C4A-2DDE-4255-A36A-ADCDCA47CC6C}" destId="{B86100E6-FA30-4C22-BB39-BB56D8302BB8}" srcOrd="0" destOrd="0" presId="urn:microsoft.com/office/officeart/2005/8/layout/process3#1"/>
    <dgm:cxn modelId="{9BDDE03E-E7D0-49B2-965B-CC4CDDE87D85}" type="presParOf" srcId="{79D35C4A-2DDE-4255-A36A-ADCDCA47CC6C}" destId="{E74B0135-3D37-42AD-9C7C-5E6A5C184B2C}" srcOrd="1" destOrd="0" presId="urn:microsoft.com/office/officeart/2005/8/layout/process3#1"/>
    <dgm:cxn modelId="{459A207E-0B9F-4733-9409-AA4D854726C4}" type="presParOf" srcId="{79D35C4A-2DDE-4255-A36A-ADCDCA47CC6C}" destId="{001A35F5-21FE-42CC-AB17-5CF1D5339814}" srcOrd="2" destOrd="0" presId="urn:microsoft.com/office/officeart/2005/8/layout/process3#1"/>
    <dgm:cxn modelId="{29C003D7-EB92-4C10-A891-DEC6613CDFFB}" type="presParOf" srcId="{F3555292-3C89-4C4F-B4D0-0FA2ACFFACE8}" destId="{B6B4705E-C06A-4375-BD9F-C3441DAF21BE}" srcOrd="1" destOrd="0" presId="urn:microsoft.com/office/officeart/2005/8/layout/process3#1"/>
    <dgm:cxn modelId="{3529A6AB-2CBD-48B0-A341-D186AB406EFB}" type="presParOf" srcId="{B6B4705E-C06A-4375-BD9F-C3441DAF21BE}" destId="{ED62B532-DB81-4F8C-8542-7A394D40EFE0}" srcOrd="0" destOrd="0" presId="urn:microsoft.com/office/officeart/2005/8/layout/process3#1"/>
    <dgm:cxn modelId="{BEC0E90A-68BE-418B-AC09-F9B3368BB721}" type="presParOf" srcId="{F3555292-3C89-4C4F-B4D0-0FA2ACFFACE8}" destId="{67D84011-3E5C-4961-AC6D-73EE4C0D9D9E}" srcOrd="2" destOrd="0" presId="urn:microsoft.com/office/officeart/2005/8/layout/process3#1"/>
    <dgm:cxn modelId="{0F73233C-655B-43D2-9AFD-D02FE6B79D31}" type="presParOf" srcId="{67D84011-3E5C-4961-AC6D-73EE4C0D9D9E}" destId="{94A44E30-95D2-471A-A75E-32D090A8680F}" srcOrd="0" destOrd="0" presId="urn:microsoft.com/office/officeart/2005/8/layout/process3#1"/>
    <dgm:cxn modelId="{281C1A80-74C6-4616-8DB5-7F01138094C9}" type="presParOf" srcId="{67D84011-3E5C-4961-AC6D-73EE4C0D9D9E}" destId="{BC9164B6-8CF0-4879-A265-B22456BE4CF2}" srcOrd="1" destOrd="0" presId="urn:microsoft.com/office/officeart/2005/8/layout/process3#1"/>
    <dgm:cxn modelId="{45C10B8C-97FE-4167-8F61-7BD28F5233E1}" type="presParOf" srcId="{67D84011-3E5C-4961-AC6D-73EE4C0D9D9E}" destId="{178AD051-CF63-4F1B-9A8E-BC50021CDB7D}" srcOrd="2" destOrd="0" presId="urn:microsoft.com/office/officeart/2005/8/layout/process3#1"/>
    <dgm:cxn modelId="{11B1E1F8-2183-4282-AFE0-A8FC212EB361}" type="presParOf" srcId="{F3555292-3C89-4C4F-B4D0-0FA2ACFFACE8}" destId="{0399D8D5-1252-4D85-9101-B99A296595E1}" srcOrd="3" destOrd="0" presId="urn:microsoft.com/office/officeart/2005/8/layout/process3#1"/>
    <dgm:cxn modelId="{DFA1E8A8-FB29-49A9-B1BA-560287BCA826}" type="presParOf" srcId="{0399D8D5-1252-4D85-9101-B99A296595E1}" destId="{BCFE3D79-E4D8-4EBE-AED5-0EB76B28E72B}" srcOrd="0" destOrd="0" presId="urn:microsoft.com/office/officeart/2005/8/layout/process3#1"/>
    <dgm:cxn modelId="{1923CE6B-2300-4CCD-8B0C-690600C7FA40}" type="presParOf" srcId="{F3555292-3C89-4C4F-B4D0-0FA2ACFFACE8}" destId="{6724A8C1-637F-4638-A7B5-5DD808170576}" srcOrd="4" destOrd="0" presId="urn:microsoft.com/office/officeart/2005/8/layout/process3#1"/>
    <dgm:cxn modelId="{F390045C-BE72-4CB7-B24B-B5D9FEB68891}" type="presParOf" srcId="{6724A8C1-637F-4638-A7B5-5DD808170576}" destId="{EC30A750-D082-471F-8BF1-F23E72F32805}" srcOrd="0" destOrd="0" presId="urn:microsoft.com/office/officeart/2005/8/layout/process3#1"/>
    <dgm:cxn modelId="{D077302A-4A3F-4AD8-9A15-879E9A170331}" type="presParOf" srcId="{6724A8C1-637F-4638-A7B5-5DD808170576}" destId="{11B51A25-BC1E-4A01-8D9E-AE2F8BBE02A0}" srcOrd="1" destOrd="0" presId="urn:microsoft.com/office/officeart/2005/8/layout/process3#1"/>
    <dgm:cxn modelId="{D64DDE7A-5C03-49F8-8F81-DAD73E7156A4}" type="presParOf" srcId="{6724A8C1-637F-4638-A7B5-5DD808170576}" destId="{A049FDA1-9B71-4C54-9B2E-EB8FFCDFB2F4}" srcOrd="2" destOrd="0" presId="urn:microsoft.com/office/officeart/2005/8/layout/process3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4B0135-3D37-42AD-9C7C-5E6A5C184B2C}">
      <dsp:nvSpPr>
        <dsp:cNvPr id="0" name=""/>
        <dsp:cNvSpPr/>
      </dsp:nvSpPr>
      <dsp:spPr bwMode="white">
        <a:xfrm>
          <a:off x="4042" y="91577"/>
          <a:ext cx="1838086" cy="90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/>
            <a:t>Step1</a:t>
          </a:r>
        </a:p>
      </dsp:txBody>
      <dsp:txXfrm>
        <a:off x="4042" y="91577"/>
        <a:ext cx="1838086" cy="604800"/>
      </dsp:txXfrm>
    </dsp:sp>
    <dsp:sp modelId="{001A35F5-21FE-42CC-AB17-5CF1D5339814}">
      <dsp:nvSpPr>
        <dsp:cNvPr id="0" name=""/>
        <dsp:cNvSpPr/>
      </dsp:nvSpPr>
      <dsp:spPr bwMode="white">
        <a:xfrm>
          <a:off x="380518" y="696377"/>
          <a:ext cx="1838086" cy="46305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100" kern="1200"/>
            <a:t>MobileNet</a:t>
          </a:r>
          <a:r>
            <a:rPr lang="zh-CN" altLang="en-US" sz="2100" kern="1200"/>
            <a:t>学习与理解</a:t>
          </a:r>
        </a:p>
        <a:p>
          <a:pPr marL="228600" lvl="1" indent="-228600" algn="l" defTabSz="933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100"/>
            <a:t>Onnx</a:t>
          </a:r>
          <a:r>
            <a:rPr lang="zh-CN" altLang="en-US" sz="2100"/>
            <a:t>文件解析</a:t>
          </a:r>
          <a:r>
            <a:rPr lang="zh-CN" altLang="en-US" sz="2100" kern="1200" dirty="0">
              <a:ea typeface="黑体" pitchFamily="49" charset="-122"/>
              <a:sym typeface="+mn-ea"/>
            </a:rPr>
            <a:t>得到神经网络拓扑结构及权重</a:t>
          </a:r>
          <a:endParaRPr lang="zh-CN" altLang="en-US" sz="2100"/>
        </a:p>
      </dsp:txBody>
      <dsp:txXfrm>
        <a:off x="434354" y="750213"/>
        <a:ext cx="1730414" cy="4522828"/>
      </dsp:txXfrm>
    </dsp:sp>
    <dsp:sp modelId="{B6B4705E-C06A-4375-BD9F-C3441DAF21BE}">
      <dsp:nvSpPr>
        <dsp:cNvPr id="0" name=""/>
        <dsp:cNvSpPr/>
      </dsp:nvSpPr>
      <dsp:spPr>
        <a:xfrm>
          <a:off x="2120776" y="165162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>
        <a:off x="2120776" y="256688"/>
        <a:ext cx="453443" cy="274578"/>
      </dsp:txXfrm>
    </dsp:sp>
    <dsp:sp modelId="{BC9164B6-8CF0-4879-A265-B22456BE4CF2}">
      <dsp:nvSpPr>
        <dsp:cNvPr id="0" name=""/>
        <dsp:cNvSpPr/>
      </dsp:nvSpPr>
      <dsp:spPr>
        <a:xfrm>
          <a:off x="2956718" y="91577"/>
          <a:ext cx="1838086" cy="90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/>
            <a:t>Step2</a:t>
          </a:r>
        </a:p>
      </dsp:txBody>
      <dsp:txXfrm>
        <a:off x="2956718" y="91577"/>
        <a:ext cx="1838086" cy="604800"/>
      </dsp:txXfrm>
    </dsp:sp>
    <dsp:sp modelId="{178AD051-CF63-4F1B-9A8E-BC50021CDB7D}">
      <dsp:nvSpPr>
        <dsp:cNvPr id="0" name=""/>
        <dsp:cNvSpPr/>
      </dsp:nvSpPr>
      <dsp:spPr>
        <a:xfrm>
          <a:off x="3333194" y="696377"/>
          <a:ext cx="1838086" cy="46305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100" kern="1200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rPr>
            <a:t>Cuda</a:t>
          </a:r>
          <a:r>
            <a:rPr lang="zh-CN" altLang="en-US" sz="2100" kern="1200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rPr>
            <a:t>编程实现卷积，矩阵求和，矩阵乘法操作</a:t>
          </a:r>
        </a:p>
        <a:p>
          <a:pPr marL="228600" lvl="1" indent="-228600" algn="l" defTabSz="933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100" kern="1200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rPr>
            <a:t>C++</a:t>
          </a:r>
          <a:r>
            <a:rPr lang="zh-CN" altLang="en-US" sz="2100" kern="1200" dirty="0">
              <a:solidFill>
                <a:schemeClr val="tx1">
                  <a:lumMod val="75000"/>
                  <a:lumOff val="25000"/>
                </a:schemeClr>
              </a:solidFill>
              <a:sym typeface="+mn-ea"/>
            </a:rPr>
            <a:t>编程实现网络的拓扑结构</a:t>
          </a:r>
          <a:endParaRPr lang="zh-CN" altLang="en-US" sz="2100" kern="1200"/>
        </a:p>
      </dsp:txBody>
      <dsp:txXfrm>
        <a:off x="3387030" y="750213"/>
        <a:ext cx="1730414" cy="4522828"/>
      </dsp:txXfrm>
    </dsp:sp>
    <dsp:sp modelId="{0399D8D5-1252-4D85-9101-B99A296595E1}">
      <dsp:nvSpPr>
        <dsp:cNvPr id="0" name=""/>
        <dsp:cNvSpPr/>
      </dsp:nvSpPr>
      <dsp:spPr>
        <a:xfrm>
          <a:off x="5073452" y="165162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>
        <a:off x="5073452" y="256688"/>
        <a:ext cx="453443" cy="274578"/>
      </dsp:txXfrm>
    </dsp:sp>
    <dsp:sp modelId="{11B51A25-BC1E-4A01-8D9E-AE2F8BBE02A0}">
      <dsp:nvSpPr>
        <dsp:cNvPr id="0" name=""/>
        <dsp:cNvSpPr/>
      </dsp:nvSpPr>
      <dsp:spPr>
        <a:xfrm>
          <a:off x="5909394" y="91577"/>
          <a:ext cx="1838086" cy="90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/>
            <a:t>Step3</a:t>
          </a:r>
        </a:p>
      </dsp:txBody>
      <dsp:txXfrm>
        <a:off x="5909394" y="91577"/>
        <a:ext cx="1838086" cy="604800"/>
      </dsp:txXfrm>
    </dsp:sp>
    <dsp:sp modelId="{A049FDA1-9B71-4C54-9B2E-EB8FFCDFB2F4}">
      <dsp:nvSpPr>
        <dsp:cNvPr id="0" name=""/>
        <dsp:cNvSpPr/>
      </dsp:nvSpPr>
      <dsp:spPr>
        <a:xfrm>
          <a:off x="6285870" y="696377"/>
          <a:ext cx="1838086" cy="46305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100" kern="1200"/>
            <a:t>正确性测试</a:t>
          </a:r>
        </a:p>
        <a:p>
          <a:pPr marL="228600" lvl="1" indent="-228600" algn="l" defTabSz="933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100" kern="1200"/>
            <a:t>瓶颈分析与优化</a:t>
          </a:r>
        </a:p>
        <a:p>
          <a:pPr marL="228600" lvl="1" indent="-228600" algn="l" defTabSz="933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100" kern="1200"/>
            <a:t>与</a:t>
          </a:r>
          <a:r>
            <a:rPr lang="en-US" altLang="zh-CN" sz="2100" kern="1200"/>
            <a:t>cudnn</a:t>
          </a:r>
          <a:r>
            <a:rPr lang="zh-CN" altLang="en-US" sz="2100" kern="1200"/>
            <a:t>实现版本对比</a:t>
          </a:r>
        </a:p>
      </dsp:txBody>
      <dsp:txXfrm>
        <a:off x="6339706" y="750213"/>
        <a:ext cx="1730414" cy="45228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#1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srcNode" val="parTx"/>
            <dgm:param type="dstNode" val="parTx"/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2021/12/31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2021/12/31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6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9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8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8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9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8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8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9.pn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1.png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8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9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3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1.png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3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theme" Target="../theme/theme6.xml"/><Relationship Id="rId2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81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5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en-US" altLang="zh-CN" dirty="0" err="1"/>
              <a:t>MobileNet V</a:t>
            </a:r>
            <a:r>
              <a:rPr lang="en-US" altLang="zh-CN" dirty="0"/>
              <a:t>2</a:t>
            </a:r>
            <a:r>
              <a:rPr lang="zh-CN" altLang="en-US" dirty="0"/>
              <a:t>并行化加速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  <a:t>2021年12月31日</a:t>
            </a:fld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Group 19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Version2.0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代码改动：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运行结果：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性能分析：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860" y="1237158"/>
            <a:ext cx="6077798" cy="163852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859" y="3402118"/>
            <a:ext cx="3991532" cy="45726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6859" y="4163400"/>
            <a:ext cx="6077799" cy="1766317"/>
          </a:xfrm>
          <a:prstGeom prst="rect">
            <a:avLst/>
          </a:prstGeom>
        </p:spPr>
      </p:pic>
      <p:sp>
        <p:nvSpPr>
          <p:cNvPr id="17" name="矩形: 圆角 16"/>
          <p:cNvSpPr/>
          <p:nvPr/>
        </p:nvSpPr>
        <p:spPr>
          <a:xfrm>
            <a:off x="8248650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8" name="平行四边形 17"/>
          <p:cNvSpPr/>
          <p:nvPr/>
        </p:nvSpPr>
        <p:spPr>
          <a:xfrm>
            <a:off x="8427665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8327534" y="2096529"/>
            <a:ext cx="3495925" cy="261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评价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增加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grid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的维度，线程总数正比于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channel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，大大降低了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convKernel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的时间。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CUDA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memcpy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DtoD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变成了几乎唯一的瓶颈。</a:t>
            </a:r>
          </a:p>
        </p:txBody>
      </p:sp>
      <p:sp>
        <p:nvSpPr>
          <p:cNvPr id="20" name="right-quote-sign_36811"/>
          <p:cNvSpPr>
            <a:spLocks noChangeAspect="1"/>
          </p:cNvSpPr>
          <p:nvPr/>
        </p:nvSpPr>
        <p:spPr bwMode="auto">
          <a:xfrm>
            <a:off x="115146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7600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Version2.0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725143" y="2235200"/>
            <a:ext cx="3894607" cy="2611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DtoD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的目的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经过代码分析，我们发现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DtoD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的数据搬运主要来源于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padding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。在我们的实现中，是额外开一块空间作为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padded image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的目的地，将原有数据搬进去。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762821" y="2235200"/>
            <a:ext cx="3894607" cy="3013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改进方法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最初为了减少判断语句，即使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padding=0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的，也会被搬运一次，实际上并不需要，而且判断语句执行时间远远小于数据搬运。因此可以增加判断，规避不需要的数据搬运。</a:t>
            </a:r>
          </a:p>
        </p:txBody>
      </p:sp>
      <p:sp>
        <p:nvSpPr>
          <p:cNvPr id="16" name="平行四边形 15"/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/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/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Version2.5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367713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546728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447424" y="2096529"/>
            <a:ext cx="3495925" cy="341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评价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省去无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padding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的拷贝，确实让总体时间减小了一半，不过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DtoD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的内存搬运带来的时间消耗还是非常严重。为此我们采取了更加激进的办法：在上一层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产生结果的同时进行本层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padding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</a:p>
        </p:txBody>
      </p:sp>
      <p:sp>
        <p:nvSpPr>
          <p:cNvPr id="33" name="right-quote-sign_36811"/>
          <p:cNvSpPr>
            <a:spLocks noChangeAspect="1"/>
          </p:cNvSpPr>
          <p:nvPr/>
        </p:nvSpPr>
        <p:spPr bwMode="auto">
          <a:xfrm>
            <a:off x="36279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t="1524" b="-1"/>
          <a:stretch>
            <a:fillRect/>
          </a:stretch>
        </p:blipFill>
        <p:spPr>
          <a:xfrm>
            <a:off x="4909117" y="1110343"/>
            <a:ext cx="6908916" cy="241196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537" y="3522307"/>
            <a:ext cx="3330229" cy="34293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485" y="3865237"/>
            <a:ext cx="7148179" cy="188230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Version3.0——</a:t>
            </a:r>
            <a:r>
              <a:rPr lang="zh-CN" altLang="en-US" dirty="0"/>
              <a:t>崭新的时代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455" y="859253"/>
            <a:ext cx="5959716" cy="62107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09" y="1655818"/>
            <a:ext cx="11269558" cy="354636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902319" y="5377668"/>
            <a:ext cx="4172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DtoD</a:t>
            </a:r>
            <a:r>
              <a:rPr lang="zh-CN" altLang="en-US" dirty="0"/>
              <a:t>的内存搬运消耗终于被彻底消除！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358798" y="5747000"/>
            <a:ext cx="2505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新的瓶颈：</a:t>
            </a:r>
            <a:r>
              <a:rPr lang="en-US" altLang="zh-CN" dirty="0" err="1"/>
              <a:t>cudaMalloc</a:t>
            </a: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414306" y="1592263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Version3.1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2356" y="5434191"/>
            <a:ext cx="11849100" cy="39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有一定速度提升的效果，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malloc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花费的时间显著下降，压力回到了卷积操作上</a:t>
            </a:r>
          </a:p>
        </p:txBody>
      </p:sp>
      <p:sp>
        <p:nvSpPr>
          <p:cNvPr id="31" name="矩形 30"/>
          <p:cNvSpPr/>
          <p:nvPr/>
        </p:nvSpPr>
        <p:spPr>
          <a:xfrm>
            <a:off x="6296326" y="1592263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平行四边形 31"/>
          <p:cNvSpPr/>
          <p:nvPr/>
        </p:nvSpPr>
        <p:spPr>
          <a:xfrm>
            <a:off x="6494569" y="173263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6869745" y="2093322"/>
            <a:ext cx="4626997" cy="261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性能瓶颈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之前在每次卷积运算中，运算结果都会放在新申请的内存空间中，导致多次重复的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malloc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操作。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可以将这部分空间在模型初始化时分配，后续只需要读写。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right-quote-sign_36811"/>
          <p:cNvSpPr>
            <a:spLocks noChangeAspect="1"/>
          </p:cNvSpPr>
          <p:nvPr/>
        </p:nvSpPr>
        <p:spPr bwMode="auto">
          <a:xfrm>
            <a:off x="11393801" y="5005040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r="84197" b="96269"/>
          <a:stretch>
            <a:fillRect/>
          </a:stretch>
        </p:blipFill>
        <p:spPr>
          <a:xfrm>
            <a:off x="910417" y="2180580"/>
            <a:ext cx="4056094" cy="36580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/>
          <a:srcRect l="412" t="10675" r="46397" b="42373"/>
          <a:stretch>
            <a:fillRect/>
          </a:stretch>
        </p:blipFill>
        <p:spPr>
          <a:xfrm>
            <a:off x="506731" y="2947984"/>
            <a:ext cx="5214835" cy="175859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414306" y="1592263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Version3.2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2356" y="5434191"/>
            <a:ext cx="11849100" cy="39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调整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BLOCKSIZE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的速度提升效果最大，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GPU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利用率也有明显提升</a:t>
            </a:r>
          </a:p>
        </p:txBody>
      </p:sp>
      <p:sp>
        <p:nvSpPr>
          <p:cNvPr id="31" name="矩形 30"/>
          <p:cNvSpPr/>
          <p:nvPr/>
        </p:nvSpPr>
        <p:spPr>
          <a:xfrm>
            <a:off x="6296326" y="1592263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平行四边形 31"/>
          <p:cNvSpPr/>
          <p:nvPr/>
        </p:nvSpPr>
        <p:spPr>
          <a:xfrm>
            <a:off x="6494569" y="173263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6869745" y="2093322"/>
            <a:ext cx="4626997" cy="3013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其他优化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调整卷积操作中的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BLOCKSIZE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，提升并行程度</a:t>
            </a:r>
            <a:b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减少不必要的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malloc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free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操作，代之以指针改变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操作集合在一起，减少核函数的调用次数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right-quote-sign_36811"/>
          <p:cNvSpPr>
            <a:spLocks noChangeAspect="1"/>
          </p:cNvSpPr>
          <p:nvPr/>
        </p:nvSpPr>
        <p:spPr bwMode="auto">
          <a:xfrm>
            <a:off x="11393801" y="5005040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847" y="1854356"/>
            <a:ext cx="3798548" cy="38723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/>
          <a:srcRect r="44639"/>
          <a:stretch>
            <a:fillRect/>
          </a:stretch>
        </p:blipFill>
        <p:spPr>
          <a:xfrm>
            <a:off x="716132" y="2451633"/>
            <a:ext cx="4795607" cy="237429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414306" y="1592263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Version3.3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2356" y="5434191"/>
            <a:ext cx="11849100" cy="423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单次的卷积操作时间缩减到原来的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1/2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左右</a:t>
            </a:r>
          </a:p>
        </p:txBody>
      </p:sp>
      <p:sp>
        <p:nvSpPr>
          <p:cNvPr id="31" name="矩形 30"/>
          <p:cNvSpPr/>
          <p:nvPr/>
        </p:nvSpPr>
        <p:spPr>
          <a:xfrm>
            <a:off x="6296326" y="1592263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683055" y="2353037"/>
            <a:ext cx="4626997" cy="2651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继续优化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根据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mobilenet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网络特点，大部分卷积操作用到的都是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1x1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的卷积核</a:t>
            </a: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单独实现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1x1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的卷积操作，变三重循环为一重循环，同时也减少了与卷积核宽度相乘的运算</a:t>
            </a:r>
          </a:p>
        </p:txBody>
      </p:sp>
      <p:sp>
        <p:nvSpPr>
          <p:cNvPr id="35" name="right-quote-sign_36811"/>
          <p:cNvSpPr>
            <a:spLocks noChangeAspect="1"/>
          </p:cNvSpPr>
          <p:nvPr/>
        </p:nvSpPr>
        <p:spPr bwMode="auto">
          <a:xfrm>
            <a:off x="11393801" y="5005040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3" name="图片 2" descr="WechatIMG8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335" y="2583180"/>
            <a:ext cx="4424680" cy="2523490"/>
          </a:xfrm>
          <a:prstGeom prst="rect">
            <a:avLst/>
          </a:prstGeom>
        </p:spPr>
      </p:pic>
      <p:pic>
        <p:nvPicPr>
          <p:cNvPr id="8" name="图片 7" descr="WechatIMG8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335" y="1983105"/>
            <a:ext cx="4424680" cy="441325"/>
          </a:xfrm>
          <a:prstGeom prst="rect">
            <a:avLst/>
          </a:prstGeom>
        </p:spPr>
      </p:pic>
      <p:pic>
        <p:nvPicPr>
          <p:cNvPr id="9" name="图片 8" descr="截屏2021-12-31 上午2.52.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0250" y="1592580"/>
            <a:ext cx="3129280" cy="143129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E4AB681-1052-4238-890D-8894B57DF7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Future Works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F5AA37-A62A-4244-9CA8-9052109DF7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1243793-1771-4027-8C95-E3692F91DF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9CFF581-5A98-402C-9483-204311C1D7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1298554"/>
            <a:ext cx="11568144" cy="4765791"/>
          </a:xfrm>
        </p:spPr>
        <p:txBody>
          <a:bodyPr/>
          <a:lstStyle/>
          <a:p>
            <a:r>
              <a:rPr lang="zh-CN" altLang="en-US" dirty="0"/>
              <a:t>主要瓶颈：对于卷积核为</a:t>
            </a:r>
            <a:r>
              <a:rPr lang="en-US" altLang="zh-CN" dirty="0"/>
              <a:t>1*1</a:t>
            </a:r>
            <a:r>
              <a:rPr lang="zh-CN" altLang="en-US" dirty="0"/>
              <a:t>的计算</a:t>
            </a:r>
            <a:endParaRPr lang="en-US" altLang="zh-CN" dirty="0"/>
          </a:p>
          <a:p>
            <a:r>
              <a:rPr lang="zh-CN" altLang="en-US" dirty="0"/>
              <a:t>瓶颈原因：现在的实现中，一个线程需要遍历输入的所有层，逐个做乘法并相加，最后写入目标地址。</a:t>
            </a:r>
            <a:endParaRPr lang="en-US" altLang="zh-CN" dirty="0"/>
          </a:p>
          <a:p>
            <a:r>
              <a:rPr lang="zh-CN" altLang="en-US" dirty="0"/>
              <a:t>改进思路：经过了现有的并行化优化后，现在相当于一个</a:t>
            </a:r>
            <a:r>
              <a:rPr lang="en-US" altLang="zh-CN" dirty="0"/>
              <a:t>thread</a:t>
            </a:r>
            <a:r>
              <a:rPr lang="zh-CN" altLang="en-US" dirty="0"/>
              <a:t>做一个向量内积。应该可以把每个</a:t>
            </a:r>
            <a:r>
              <a:rPr lang="en-US" altLang="zh-CN" dirty="0"/>
              <a:t>thread </a:t>
            </a:r>
            <a:r>
              <a:rPr lang="zh-CN" altLang="en-US" dirty="0"/>
              <a:t>的任务再细分，新的每个</a:t>
            </a:r>
            <a:r>
              <a:rPr lang="en-US" altLang="zh-CN" dirty="0"/>
              <a:t>thread</a:t>
            </a:r>
            <a:r>
              <a:rPr lang="zh-CN" altLang="en-US" dirty="0"/>
              <a:t>只做一次乘法，最后再有一个线程做</a:t>
            </a:r>
            <a:r>
              <a:rPr lang="en-US" altLang="zh-CN" dirty="0"/>
              <a:t>sum reduce</a:t>
            </a:r>
            <a:r>
              <a:rPr lang="zh-CN" altLang="en-US" dirty="0"/>
              <a:t>，并写到目标地址。</a:t>
            </a:r>
            <a:endParaRPr lang="en-US" altLang="zh-CN" dirty="0"/>
          </a:p>
          <a:p>
            <a:r>
              <a:rPr lang="zh-CN" altLang="en-US" dirty="0"/>
              <a:t>思考：我们现在采用的是</a:t>
            </a:r>
            <a:r>
              <a:rPr lang="en-US" altLang="zh-CN" dirty="0"/>
              <a:t>NCHW</a:t>
            </a:r>
            <a:r>
              <a:rPr lang="zh-CN" altLang="en-US" dirty="0"/>
              <a:t>的内存布局（本实验中</a:t>
            </a:r>
            <a:r>
              <a:rPr lang="en-US" altLang="zh-CN" dirty="0"/>
              <a:t>N</a:t>
            </a:r>
            <a:r>
              <a:rPr lang="zh-CN" altLang="en-US" dirty="0"/>
              <a:t>始终为</a:t>
            </a:r>
            <a:r>
              <a:rPr lang="en-US" altLang="zh-CN" dirty="0"/>
              <a:t>1</a:t>
            </a:r>
            <a:r>
              <a:rPr lang="zh-CN" altLang="en-US" dirty="0"/>
              <a:t>），但实际上如果采用</a:t>
            </a:r>
            <a:r>
              <a:rPr lang="en-US" altLang="zh-CN" dirty="0"/>
              <a:t>NHWC</a:t>
            </a:r>
            <a:r>
              <a:rPr lang="zh-CN" altLang="en-US" dirty="0"/>
              <a:t>的布局，上述改进会更加方便，更贴近于直接的向量内积，甚至整体几乎就是一个矩阵乘法。</a:t>
            </a:r>
            <a:endParaRPr lang="en-US" altLang="zh-CN" dirty="0"/>
          </a:p>
          <a:p>
            <a:r>
              <a:rPr lang="zh-CN" altLang="en-US" dirty="0"/>
              <a:t>其他：也许可以将卷积核先多线程搬移到</a:t>
            </a:r>
            <a:r>
              <a:rPr lang="en-US" altLang="zh-CN" dirty="0"/>
              <a:t>shared memory</a:t>
            </a:r>
            <a:r>
              <a:rPr lang="zh-CN" altLang="en-US" dirty="0"/>
              <a:t>，之后同一个</a:t>
            </a:r>
            <a:r>
              <a:rPr lang="en-US" altLang="zh-CN" dirty="0"/>
              <a:t>block</a:t>
            </a:r>
            <a:r>
              <a:rPr lang="zh-CN" altLang="en-US" dirty="0"/>
              <a:t>里面的</a:t>
            </a:r>
            <a:r>
              <a:rPr lang="en-US" altLang="zh-CN" dirty="0"/>
              <a:t>thread</a:t>
            </a:r>
            <a:r>
              <a:rPr lang="zh-CN" altLang="en-US" dirty="0"/>
              <a:t>直接读</a:t>
            </a:r>
            <a:r>
              <a:rPr lang="en-US" altLang="zh-CN" dirty="0"/>
              <a:t>shared</a:t>
            </a:r>
            <a:r>
              <a:rPr lang="zh-CN" altLang="en-US" dirty="0"/>
              <a:t>进行运算。</a:t>
            </a:r>
          </a:p>
        </p:txBody>
      </p:sp>
    </p:spTree>
    <p:extLst>
      <p:ext uri="{BB962C8B-B14F-4D97-AF65-F5344CB8AC3E}">
        <p14:creationId xmlns:p14="http://schemas.microsoft.com/office/powerpoint/2010/main" val="1573396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/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036014" y="-6066"/>
            <a:ext cx="1539240" cy="156845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03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/>
          <p:cNvPicPr>
            <a:picLocks noChangeAspect="1"/>
          </p:cNvPicPr>
          <p:nvPr/>
        </p:nvPicPr>
        <p:blipFill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1807368" y="2285897"/>
            <a:ext cx="39965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000" b="1" dirty="0" err="1">
                <a:solidFill>
                  <a:srgbClr val="C8161E"/>
                </a:solidFill>
                <a:cs typeface="+mj-cs"/>
              </a:rPr>
              <a:t>cuDNN</a:t>
            </a:r>
            <a:r>
              <a:rPr lang="zh-CN" altLang="en-US" sz="4000" b="1" dirty="0">
                <a:solidFill>
                  <a:srgbClr val="C8161E"/>
                </a:solidFill>
                <a:cs typeface="+mj-cs"/>
              </a:rPr>
              <a:t>基线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807367" y="2871461"/>
            <a:ext cx="3996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i="1" dirty="0" err="1">
                <a:solidFill>
                  <a:schemeClr val="bg2">
                    <a:alpha val="90000"/>
                  </a:schemeClr>
                </a:solidFill>
              </a:rPr>
              <a:t>cuDNN</a:t>
            </a:r>
            <a:r>
              <a:rPr lang="en-US" altLang="zh-CN" sz="2400" b="1" i="1" dirty="0">
                <a:solidFill>
                  <a:schemeClr val="bg2">
                    <a:alpha val="90000"/>
                  </a:schemeClr>
                </a:solidFill>
              </a:rPr>
              <a:t> baseline</a:t>
            </a:r>
            <a:endParaRPr lang="zh-CN" altLang="en-US" sz="2400" b="1" i="1" dirty="0">
              <a:solidFill>
                <a:schemeClr val="bg2">
                  <a:alpha val="9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代码结构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05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cuDNN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的卷积操作通过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cudnnConvolutionForward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函数进行，除了输入与输出之外，该函数还需要设定输入、输出、卷积操作等多种描述符，并自动计算出所需的算法和需要的缓存空间。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加法和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操作也需要同样的描述符，这些描述符对每次卷积都是特定的，需要每次创建和销毁。</a:t>
            </a: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/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028819" y="-6066"/>
            <a:ext cx="1553630" cy="156966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01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/>
          <p:cNvPicPr>
            <a:picLocks noChangeAspect="1"/>
          </p:cNvPicPr>
          <p:nvPr/>
        </p:nvPicPr>
        <p:blipFill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1617345" y="2296160"/>
            <a:ext cx="4679315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C8161E"/>
                </a:solidFill>
                <a:cs typeface="+mj-cs"/>
              </a:rPr>
              <a:t>整体实现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887377" y="2871461"/>
            <a:ext cx="399653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i="1" dirty="0">
                <a:solidFill>
                  <a:schemeClr val="bg2">
                    <a:alpha val="90000"/>
                  </a:schemeClr>
                </a:solidFill>
              </a:rPr>
              <a:t>Inplementation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基线结果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代码片段：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运行结果：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性能分析：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17" name="矩形: 圆角 16"/>
          <p:cNvSpPr/>
          <p:nvPr/>
        </p:nvSpPr>
        <p:spPr>
          <a:xfrm>
            <a:off x="8248650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8" name="平行四边形 17"/>
          <p:cNvSpPr/>
          <p:nvPr/>
        </p:nvSpPr>
        <p:spPr>
          <a:xfrm>
            <a:off x="8427665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8327534" y="2096529"/>
            <a:ext cx="3495925" cy="3013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评价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尽管已经优化了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malloc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操作，但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cuDNN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的速度仍然不及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cuda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版本。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接下来可能的优化方向是改善每次都需要重复创建的描述符，在每次卷积中重用。</a:t>
            </a:r>
          </a:p>
        </p:txBody>
      </p:sp>
      <p:sp>
        <p:nvSpPr>
          <p:cNvPr id="20" name="right-quote-sign_36811"/>
          <p:cNvSpPr>
            <a:spLocks noChangeAspect="1"/>
          </p:cNvSpPr>
          <p:nvPr/>
        </p:nvSpPr>
        <p:spPr bwMode="auto">
          <a:xfrm>
            <a:off x="115146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b="53454"/>
          <a:stretch>
            <a:fillRect/>
          </a:stretch>
        </p:blipFill>
        <p:spPr>
          <a:xfrm>
            <a:off x="1946859" y="1499395"/>
            <a:ext cx="5670902" cy="144594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9229" y="3405108"/>
            <a:ext cx="5423823" cy="36107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1813" y="3907730"/>
            <a:ext cx="4988751" cy="2210477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MobileNet V2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2" name="图片 1" descr="截屏2021-12-30 下午11.59.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5410" y="1703070"/>
            <a:ext cx="6421120" cy="36156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75055" y="942340"/>
            <a:ext cx="66243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主要特点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Depthwise Separable Convolution 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851275" y="5763260"/>
            <a:ext cx="44888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降低了计算量，提升了模型速度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1075351" y="-158"/>
            <a:ext cx="7081677" cy="598488"/>
          </a:xfrm>
        </p:spPr>
        <p:txBody>
          <a:bodyPr/>
          <a:lstStyle/>
          <a:p>
            <a:r>
              <a:rPr lang="zh-CN" altLang="en-US" dirty="0"/>
              <a:t>模型实现过程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7" name="图示 16"/>
          <p:cNvGraphicFramePr/>
          <p:nvPr/>
        </p:nvGraphicFramePr>
        <p:xfrm>
          <a:off x="1849755" y="930275"/>
          <a:ext cx="8128000" cy="5418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主函数结构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224280" y="1151890"/>
            <a:ext cx="3658870" cy="4554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auto">
              <a:lnSpc>
                <a:spcPct val="200000"/>
              </a:lnSpc>
              <a:buFont typeface="Wingdings" panose="05000000000000000000" charset="0"/>
              <a:buChar char="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initModel()</a:t>
            </a:r>
          </a:p>
          <a:p>
            <a:pPr indent="0" fontAlgn="auto">
              <a:lnSpc>
                <a:spcPct val="200000"/>
              </a:lnSpc>
              <a:buFont typeface="Wingdings" panose="05000000000000000000" charset="0"/>
              <a:buNone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初始化模型参数，并将参数预先拷贝到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GPU</a:t>
            </a:r>
          </a:p>
          <a:p>
            <a:pPr marL="342900" indent="-342900" fontAlgn="auto">
              <a:lnSpc>
                <a:spcPct val="200000"/>
              </a:lnSpc>
              <a:spcBef>
                <a:spcPts val="600"/>
              </a:spcBef>
              <a:buFont typeface="Wingdings" panose="05000000000000000000" charset="0"/>
              <a:buChar char="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Inference()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 fontAlgn="auto">
              <a:lnSpc>
                <a:spcPct val="200000"/>
              </a:lnSpc>
              <a:spcBef>
                <a:spcPts val="600"/>
              </a:spcBef>
              <a:buFont typeface="Wingdings" panose="05000000000000000000" charset="0"/>
              <a:buNone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实现模型的拓扑结构，结合卷积，矩阵相加，矩阵乘法， 平均池化操作进行模型推理</a:t>
            </a:r>
          </a:p>
        </p:txBody>
      </p:sp>
      <p:pic>
        <p:nvPicPr>
          <p:cNvPr id="8" name="图片 7" descr="截屏2021-12-31 上午3.08.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820" y="1360170"/>
            <a:ext cx="4631690" cy="43611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/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036014" y="-6066"/>
            <a:ext cx="1539240" cy="156845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02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/>
          <p:cNvPicPr>
            <a:picLocks noChangeAspect="1"/>
          </p:cNvPicPr>
          <p:nvPr/>
        </p:nvPicPr>
        <p:blipFill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1807368" y="2285897"/>
            <a:ext cx="3996532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C8161E"/>
                </a:solidFill>
                <a:cs typeface="+mj-cs"/>
              </a:rPr>
              <a:t>优化加速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807367" y="2871461"/>
            <a:ext cx="399653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i="1" dirty="0">
                <a:solidFill>
                  <a:schemeClr val="bg2">
                    <a:alpha val="90000"/>
                  </a:schemeClr>
                </a:solidFill>
              </a:rPr>
              <a:t>Optimization and Acceleration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初始构思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2687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函数大致流程：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接受输入、卷积核等指针（期望是在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host mem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中），先拷贝到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global memory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，再进行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padding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，最后启用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kernel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函数开始并行化计算，为每个输出像素点开一个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thread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。最终算完后再将其拷贝到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host mem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中，完成操作。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由于一个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grid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能开的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thread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是有限的，我们设置了常量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BLOCKSIZE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作为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grid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thread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dimension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7600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存在问题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725143" y="2235200"/>
            <a:ext cx="3894607" cy="25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灵感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Pytorch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训练网络时，若使用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GPU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，其实绝大部分操作都直接在显存（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global mem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）中进行，并没有来回搬运。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762821" y="2235200"/>
            <a:ext cx="3894607" cy="25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改进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没有必要每次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后搬回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host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，可以直接在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global mem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中进行下一步计算，省去了函数开头结尾的拷贝。</a:t>
            </a:r>
          </a:p>
        </p:txBody>
      </p:sp>
      <p:sp>
        <p:nvSpPr>
          <p:cNvPr id="16" name="平行四边形 15"/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/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/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414306" y="1592263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Version1.0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42900" y="5396496"/>
            <a:ext cx="11849100" cy="728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在此，我组考虑的进一步优化方式是，采用更细粒度的并行。从原本的每个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thread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convKernel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）计算一个像素点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（包含多个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channel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），细粒度化为每个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thread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convKernel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）只计算一个像素点中的一个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channel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</a:p>
        </p:txBody>
      </p:sp>
      <p:sp>
        <p:nvSpPr>
          <p:cNvPr id="31" name="矩形 30"/>
          <p:cNvSpPr/>
          <p:nvPr/>
        </p:nvSpPr>
        <p:spPr>
          <a:xfrm>
            <a:off x="6296326" y="1592263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平行四边形 31"/>
          <p:cNvSpPr/>
          <p:nvPr/>
        </p:nvSpPr>
        <p:spPr>
          <a:xfrm>
            <a:off x="6494569" y="173263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6869745" y="2093322"/>
            <a:ext cx="4626997" cy="2211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性能瓶颈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GPU activities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角度来看，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convKernel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确实是整体时间占用的大头。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其次是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CUDA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memcpy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DtoD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，不过比重不算太大，后续可以考虑优化。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right-quote-sign_36811"/>
          <p:cNvSpPr>
            <a:spLocks noChangeAspect="1"/>
          </p:cNvSpPr>
          <p:nvPr/>
        </p:nvSpPr>
        <p:spPr bwMode="auto">
          <a:xfrm>
            <a:off x="11393801" y="5005040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700" y="2073585"/>
            <a:ext cx="3962953" cy="40963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/>
          <a:srcRect r="21602"/>
          <a:stretch>
            <a:fillRect/>
          </a:stretch>
        </p:blipFill>
        <p:spPr>
          <a:xfrm>
            <a:off x="495301" y="2945793"/>
            <a:ext cx="5261208" cy="1673092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1049</Words>
  <Application>Microsoft Office PowerPoint</Application>
  <PresentationFormat>宽屏</PresentationFormat>
  <Paragraphs>106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21</vt:i4>
      </vt:variant>
    </vt:vector>
  </HeadingPairs>
  <TitlesOfParts>
    <vt:vector size="36" baseType="lpstr">
      <vt:lpstr>等线</vt:lpstr>
      <vt:lpstr>黑体</vt:lpstr>
      <vt:lpstr>微软雅黑</vt:lpstr>
      <vt:lpstr>Arial</vt:lpstr>
      <vt:lpstr>Calibri</vt:lpstr>
      <vt:lpstr>Century Gothic</vt:lpstr>
      <vt:lpstr>Segoe UI</vt:lpstr>
      <vt:lpstr>Segoe UI Light</vt:lpstr>
      <vt:lpstr>Wingdings</vt:lpstr>
      <vt:lpstr>Office 主题​​</vt:lpstr>
      <vt:lpstr>1_OfficePLUS</vt:lpstr>
      <vt:lpstr>1_Office 主题​​</vt:lpstr>
      <vt:lpstr>2_Office 主题​​</vt:lpstr>
      <vt:lpstr>3_Office 主题​​</vt:lpstr>
      <vt:lpstr>4_Office 主题​​</vt:lpstr>
      <vt:lpstr>MobileNet V2并行化加速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纪 喆</cp:lastModifiedBy>
  <cp:revision>153</cp:revision>
  <dcterms:created xsi:type="dcterms:W3CDTF">2021-12-30T19:13:31Z</dcterms:created>
  <dcterms:modified xsi:type="dcterms:W3CDTF">2021-12-31T04:35:54Z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2052-3.9.1.6204</vt:lpwstr>
  </property>
</Properties>
</file>

<file path=docProps/thumbnail.jpeg>
</file>